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19"/>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831" r:id="rId39"/>
    <p:sldId id="704" r:id="rId40"/>
    <p:sldId id="527" r:id="rId41"/>
    <p:sldId id="528" r:id="rId42"/>
    <p:sldId id="529" r:id="rId43"/>
    <p:sldId id="530" r:id="rId44"/>
    <p:sldId id="531" r:id="rId45"/>
    <p:sldId id="532" r:id="rId46"/>
    <p:sldId id="533" r:id="rId47"/>
    <p:sldId id="534" r:id="rId48"/>
    <p:sldId id="535" r:id="rId49"/>
    <p:sldId id="536" r:id="rId50"/>
    <p:sldId id="537" r:id="rId51"/>
    <p:sldId id="539" r:id="rId52"/>
    <p:sldId id="828" r:id="rId53"/>
    <p:sldId id="538" r:id="rId54"/>
    <p:sldId id="540" r:id="rId55"/>
    <p:sldId id="541" r:id="rId56"/>
    <p:sldId id="542" r:id="rId57"/>
    <p:sldId id="543" r:id="rId58"/>
    <p:sldId id="544" r:id="rId59"/>
    <p:sldId id="545" r:id="rId60"/>
    <p:sldId id="546" r:id="rId61"/>
    <p:sldId id="547" r:id="rId62"/>
    <p:sldId id="548" r:id="rId63"/>
    <p:sldId id="705" r:id="rId64"/>
    <p:sldId id="549" r:id="rId65"/>
    <p:sldId id="550" r:id="rId66"/>
    <p:sldId id="829" r:id="rId67"/>
    <p:sldId id="551" r:id="rId68"/>
    <p:sldId id="552" r:id="rId69"/>
    <p:sldId id="553" r:id="rId70"/>
    <p:sldId id="706" r:id="rId71"/>
    <p:sldId id="707" r:id="rId72"/>
    <p:sldId id="708" r:id="rId73"/>
    <p:sldId id="709" r:id="rId74"/>
    <p:sldId id="710" r:id="rId75"/>
    <p:sldId id="711" r:id="rId76"/>
    <p:sldId id="712" r:id="rId77"/>
    <p:sldId id="713" r:id="rId78"/>
    <p:sldId id="714" r:id="rId79"/>
    <p:sldId id="715" r:id="rId80"/>
    <p:sldId id="716" r:id="rId81"/>
    <p:sldId id="717" r:id="rId82"/>
    <p:sldId id="718" r:id="rId83"/>
    <p:sldId id="907" r:id="rId84"/>
    <p:sldId id="719" r:id="rId85"/>
    <p:sldId id="908" r:id="rId86"/>
    <p:sldId id="720" r:id="rId87"/>
    <p:sldId id="721" r:id="rId88"/>
    <p:sldId id="722" r:id="rId89"/>
    <p:sldId id="723" r:id="rId90"/>
    <p:sldId id="724" r:id="rId91"/>
    <p:sldId id="725" r:id="rId92"/>
    <p:sldId id="726" r:id="rId93"/>
    <p:sldId id="839" r:id="rId94"/>
    <p:sldId id="840" r:id="rId95"/>
    <p:sldId id="841" r:id="rId96"/>
    <p:sldId id="842" r:id="rId97"/>
    <p:sldId id="843" r:id="rId98"/>
    <p:sldId id="844" r:id="rId99"/>
    <p:sldId id="845" r:id="rId100"/>
    <p:sldId id="846" r:id="rId101"/>
    <p:sldId id="847" r:id="rId102"/>
    <p:sldId id="848" r:id="rId103"/>
    <p:sldId id="849" r:id="rId104"/>
    <p:sldId id="850" r:id="rId105"/>
    <p:sldId id="851" r:id="rId106"/>
    <p:sldId id="909" r:id="rId107"/>
    <p:sldId id="738" r:id="rId108"/>
    <p:sldId id="852" r:id="rId109"/>
    <p:sldId id="853" r:id="rId110"/>
    <p:sldId id="854" r:id="rId111"/>
    <p:sldId id="855" r:id="rId112"/>
    <p:sldId id="856" r:id="rId113"/>
    <p:sldId id="857" r:id="rId114"/>
    <p:sldId id="858" r:id="rId115"/>
    <p:sldId id="859" r:id="rId116"/>
    <p:sldId id="860" r:id="rId117"/>
    <p:sldId id="861" r:id="rId118"/>
    <p:sldId id="862" r:id="rId119"/>
    <p:sldId id="863" r:id="rId120"/>
    <p:sldId id="864" r:id="rId121"/>
    <p:sldId id="865" r:id="rId122"/>
    <p:sldId id="866" r:id="rId123"/>
    <p:sldId id="867" r:id="rId124"/>
    <p:sldId id="868" r:id="rId125"/>
    <p:sldId id="869" r:id="rId126"/>
    <p:sldId id="870" r:id="rId127"/>
    <p:sldId id="871" r:id="rId128"/>
    <p:sldId id="872" r:id="rId129"/>
    <p:sldId id="873" r:id="rId130"/>
    <p:sldId id="874" r:id="rId131"/>
    <p:sldId id="875" r:id="rId132"/>
    <p:sldId id="876" r:id="rId133"/>
    <p:sldId id="877" r:id="rId134"/>
    <p:sldId id="878" r:id="rId135"/>
    <p:sldId id="879" r:id="rId136"/>
    <p:sldId id="880" r:id="rId137"/>
    <p:sldId id="881" r:id="rId138"/>
    <p:sldId id="882" r:id="rId139"/>
    <p:sldId id="883" r:id="rId140"/>
    <p:sldId id="884" r:id="rId141"/>
    <p:sldId id="885" r:id="rId142"/>
    <p:sldId id="886" r:id="rId143"/>
    <p:sldId id="887" r:id="rId144"/>
    <p:sldId id="888" r:id="rId145"/>
    <p:sldId id="889" r:id="rId146"/>
    <p:sldId id="890" r:id="rId147"/>
    <p:sldId id="891" r:id="rId148"/>
    <p:sldId id="892" r:id="rId149"/>
    <p:sldId id="893" r:id="rId150"/>
    <p:sldId id="894" r:id="rId151"/>
    <p:sldId id="895" r:id="rId152"/>
    <p:sldId id="896" r:id="rId153"/>
    <p:sldId id="910" r:id="rId154"/>
    <p:sldId id="897" r:id="rId155"/>
    <p:sldId id="898" r:id="rId156"/>
    <p:sldId id="899" r:id="rId157"/>
    <p:sldId id="900" r:id="rId158"/>
    <p:sldId id="901" r:id="rId159"/>
    <p:sldId id="902" r:id="rId160"/>
    <p:sldId id="903" r:id="rId161"/>
    <p:sldId id="668" r:id="rId162"/>
    <p:sldId id="754" r:id="rId163"/>
    <p:sldId id="814" r:id="rId164"/>
    <p:sldId id="815" r:id="rId165"/>
    <p:sldId id="820" r:id="rId166"/>
    <p:sldId id="657" r:id="rId167"/>
    <p:sldId id="658" r:id="rId168"/>
    <p:sldId id="832" r:id="rId169"/>
    <p:sldId id="659" r:id="rId170"/>
    <p:sldId id="755" r:id="rId171"/>
    <p:sldId id="756" r:id="rId172"/>
    <p:sldId id="821" r:id="rId173"/>
    <p:sldId id="660" r:id="rId174"/>
    <p:sldId id="824" r:id="rId175"/>
    <p:sldId id="662" r:id="rId176"/>
    <p:sldId id="663" r:id="rId177"/>
    <p:sldId id="827" r:id="rId178"/>
    <p:sldId id="825" r:id="rId179"/>
    <p:sldId id="816" r:id="rId180"/>
    <p:sldId id="817" r:id="rId181"/>
    <p:sldId id="752" r:id="rId182"/>
    <p:sldId id="822" r:id="rId183"/>
    <p:sldId id="823" r:id="rId184"/>
    <p:sldId id="912" r:id="rId185"/>
    <p:sldId id="665" r:id="rId186"/>
    <p:sldId id="666" r:id="rId187"/>
    <p:sldId id="818" r:id="rId188"/>
    <p:sldId id="819" r:id="rId189"/>
    <p:sldId id="667" r:id="rId190"/>
    <p:sldId id="906" r:id="rId191"/>
    <p:sldId id="739" r:id="rId192"/>
    <p:sldId id="740" r:id="rId193"/>
    <p:sldId id="741" r:id="rId194"/>
    <p:sldId id="742" r:id="rId195"/>
    <p:sldId id="743" r:id="rId196"/>
    <p:sldId id="744" r:id="rId197"/>
    <p:sldId id="745" r:id="rId198"/>
    <p:sldId id="746" r:id="rId199"/>
    <p:sldId id="747" r:id="rId200"/>
    <p:sldId id="748" r:id="rId201"/>
    <p:sldId id="749" r:id="rId202"/>
    <p:sldId id="750" r:id="rId203"/>
    <p:sldId id="751" r:id="rId204"/>
    <p:sldId id="911" r:id="rId205"/>
    <p:sldId id="376" r:id="rId206"/>
    <p:sldId id="834" r:id="rId207"/>
    <p:sldId id="836" r:id="rId208"/>
    <p:sldId id="837" r:id="rId209"/>
    <p:sldId id="838" r:id="rId210"/>
    <p:sldId id="904" r:id="rId211"/>
    <p:sldId id="905" r:id="rId212"/>
    <p:sldId id="833" r:id="rId213"/>
    <p:sldId id="830" r:id="rId214"/>
    <p:sldId id="490" r:id="rId215"/>
    <p:sldId id="491" r:id="rId216"/>
    <p:sldId id="382" r:id="rId217"/>
    <p:sldId id="383" r:id="rId21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7" d="100"/>
          <a:sy n="47" d="100"/>
        </p:scale>
        <p:origin x="-2070"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4874633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35845311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25403401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6874203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10937095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31429896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0801220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3144348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5741291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799310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20818120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3595221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6492585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297290924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20862659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39061997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6329038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6818203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61246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4002122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3312740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9861842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410995679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5136298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656631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8712824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1330870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3692536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841140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59072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4650332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9462544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4898209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248817344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6240984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334745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12865816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1260369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0736323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367687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209920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9940969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48189293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561809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95063047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9926504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5942360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896752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13444268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164</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166</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167</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168</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tạo </a:t>
            </a:r>
            <a:r>
              <a:rPr lang="vi-VN" baseline="0" smtClean="0"/>
              <a:t>ra thuộc tính </a:t>
            </a:r>
            <a:r>
              <a:rPr lang="vi-VN" baseline="0" dirty="0" smtClean="0"/>
              <a:t>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 cũng như việc đưa ra lời khuyên cho bệnh nhân.</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4930366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 sẽ giảm đi sai sót trong việc chuẩn đoán và điều trị bệnh</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đề</a:t>
            </a:r>
            <a:r>
              <a:rPr lang="en-US" baseline="0" dirty="0" smtClean="0"/>
              <a:t> </a:t>
            </a:r>
            <a:r>
              <a:rPr lang="en-US" baseline="0" dirty="0" err="1" smtClean="0"/>
              <a:t>xuất</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si</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dirty="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100" b="0" i="0" kern="1200" smtClean="0">
                <a:solidFill>
                  <a:schemeClr val="tx1"/>
                </a:solidFill>
                <a:effectLst/>
                <a:latin typeface="+mn-lt"/>
                <a:ea typeface="+mn-ea"/>
                <a:cs typeface="+mn-cs"/>
              </a:rPr>
              <a:t>Dể tiếp cận cách phân tích và xây dung hệ thong, chúng tôi xin đưa ra một kịch bản để đó chúng tôi thuyết minh requirement và cách hình thành nền hệ thong mà chúng tôi xây dung trong 4 tháng qua</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Không</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Đang</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tính</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4705355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đó</a:t>
            </a:r>
            <a:r>
              <a:rPr lang="en-US" baseline="0" dirty="0" smtClean="0"/>
              <a:t>.</a:t>
            </a:r>
            <a:endParaRPr lang="en-US" dirty="0"/>
          </a:p>
        </p:txBody>
      </p:sp>
    </p:spTree>
    <p:extLst>
      <p:ext uri="{BB962C8B-B14F-4D97-AF65-F5344CB8AC3E}">
        <p14:creationId xmlns:p14="http://schemas.microsoft.com/office/powerpoint/2010/main" val="19727221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1320353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34432577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47836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38624144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2996863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250286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73048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16085778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123075655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9717105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18785293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006472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3209267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12/22/2015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77.png"/><Relationship Id="rId4" Type="http://schemas.openxmlformats.org/officeDocument/2006/relationships/image" Target="../media/image76.png"/></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image" Target="../media/image91.jpeg"/><Relationship Id="rId5" Type="http://schemas.openxmlformats.org/officeDocument/2006/relationships/image" Target="../media/image88.png"/><Relationship Id="rId4" Type="http://schemas.openxmlformats.org/officeDocument/2006/relationships/image" Target="../media/image77.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8.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1.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3.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3.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0.png"/><Relationship Id="rId4" Type="http://schemas.openxmlformats.org/officeDocument/2006/relationships/image" Target="../media/image94.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9.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0.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image" Target="../media/image101.pn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104.png"/><Relationship Id="rId4" Type="http://schemas.openxmlformats.org/officeDocument/2006/relationships/image" Target="../media/image103.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95.jp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5.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7.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5" Type="http://schemas.openxmlformats.org/officeDocument/2006/relationships/image" Target="../media/image106.png"/><Relationship Id="rId4" Type="http://schemas.openxmlformats.org/officeDocument/2006/relationships/image" Target="../media/image10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image" Target="../media/image110.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20.jpeg"/><Relationship Id="rId4" Type="http://schemas.openxmlformats.org/officeDocument/2006/relationships/image" Target="../media/image119.jpe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8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4" Type="http://schemas.openxmlformats.org/officeDocument/2006/relationships/image" Target="../media/image126.pn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2.xml"/><Relationship Id="rId1" Type="http://schemas.openxmlformats.org/officeDocument/2006/relationships/slideLayout" Target="../slideLayouts/slideLayout12.xml"/><Relationship Id="rId4" Type="http://schemas.openxmlformats.org/officeDocument/2006/relationships/image" Target="../media/image129.jpg"/></Relationships>
</file>

<file path=ppt/slides/_rels/slide2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03.xml"/><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jpeg"/><Relationship Id="rId4" Type="http://schemas.openxmlformats.org/officeDocument/2006/relationships/image" Target="../media/image43.png"/></Relationships>
</file>

<file path=ppt/slides/_rels/slide2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4.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132.jpg"/></Relationships>
</file>

<file path=ppt/slides/_rels/slide2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e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9.jpg"/><Relationship Id="rId4" Type="http://schemas.openxmlformats.org/officeDocument/2006/relationships/image" Target="../media/image58.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3.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3.jp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3.jp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100</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70857" y="1219200"/>
            <a:ext cx="9285714" cy="5085714"/>
          </a:xfrm>
          <a:prstGeom prst="rect">
            <a:avLst/>
          </a:prstGeom>
        </p:spPr>
      </p:pic>
    </p:spTree>
    <p:extLst>
      <p:ext uri="{BB962C8B-B14F-4D97-AF65-F5344CB8AC3E}">
        <p14:creationId xmlns:p14="http://schemas.microsoft.com/office/powerpoint/2010/main" val="231420626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222517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102</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32762" y="1153171"/>
            <a:ext cx="9209524" cy="5171429"/>
          </a:xfrm>
          <a:prstGeom prst="rect">
            <a:avLst/>
          </a:prstGeom>
        </p:spPr>
      </p:pic>
    </p:spTree>
    <p:extLst>
      <p:ext uri="{BB962C8B-B14F-4D97-AF65-F5344CB8AC3E}">
        <p14:creationId xmlns:p14="http://schemas.microsoft.com/office/powerpoint/2010/main" val="128908235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1489570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478207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24515587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045837"/>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107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3009900"/>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Mobile Application</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dirty="0"/>
          </a:p>
        </p:txBody>
      </p:sp>
    </p:spTree>
    <p:extLst>
      <p:ext uri="{BB962C8B-B14F-4D97-AF65-F5344CB8AC3E}">
        <p14:creationId xmlns:p14="http://schemas.microsoft.com/office/powerpoint/2010/main" val="3449150200"/>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1219201"/>
            <a:ext cx="9144000" cy="838200"/>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xfrm>
            <a:off x="7010400" y="6492874"/>
            <a:ext cx="2133600" cy="365125"/>
          </a:xfrm>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2057401"/>
            <a:ext cx="2465540" cy="4553151"/>
          </a:xfrm>
          <a:prstGeom prst="rect">
            <a:avLst/>
          </a:prstGeom>
        </p:spPr>
      </p:pic>
      <p:grpSp>
        <p:nvGrpSpPr>
          <p:cNvPr id="7" name="Shape 1634"/>
          <p:cNvGrpSpPr/>
          <p:nvPr/>
        </p:nvGrpSpPr>
        <p:grpSpPr>
          <a:xfrm>
            <a:off x="3612829" y="3053077"/>
            <a:ext cx="1949771" cy="1899923"/>
            <a:chOff x="2711675" y="2364825"/>
            <a:chExt cx="2695799" cy="2900699"/>
          </a:xfrm>
        </p:grpSpPr>
        <p:sp>
          <p:nvSpPr>
            <p:cNvPr id="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9" name="Shape 1636"/>
            <p:cNvPicPr preferRelativeResize="0"/>
            <p:nvPr/>
          </p:nvPicPr>
          <p:blipFill>
            <a:blip r:embed="rId5">
              <a:alphaModFix/>
            </a:blip>
            <a:stretch>
              <a:fillRect/>
            </a:stretch>
          </p:blipFill>
          <p:spPr>
            <a:xfrm>
              <a:off x="3143250" y="2892975"/>
              <a:ext cx="1964775" cy="1964775"/>
            </a:xfrm>
            <a:prstGeom prst="rect">
              <a:avLst/>
            </a:prstGeom>
            <a:noFill/>
            <a:ln>
              <a:noFill/>
            </a:ln>
          </p:spPr>
        </p:pic>
      </p:grpSp>
      <p:sp>
        <p:nvSpPr>
          <p:cNvPr id="10" name="TextBox 9"/>
          <p:cNvSpPr txBox="1"/>
          <p:nvPr/>
        </p:nvSpPr>
        <p:spPr>
          <a:xfrm>
            <a:off x="3886200" y="5024735"/>
            <a:ext cx="1637629" cy="461665"/>
          </a:xfrm>
          <a:prstGeom prst="rect">
            <a:avLst/>
          </a:prstGeom>
          <a:noFill/>
        </p:spPr>
        <p:txBody>
          <a:bodyPr wrap="square" rtlCol="0">
            <a:spAutoFit/>
          </a:bodyPr>
          <a:lstStyle/>
          <a:p>
            <a:r>
              <a:rPr lang="en-US" sz="2400" b="1" dirty="0" smtClean="0">
                <a:solidFill>
                  <a:schemeClr val="tx1"/>
                </a:solidFill>
                <a:latin typeface="+mj-lt"/>
              </a:rPr>
              <a:t>Scheduler</a:t>
            </a:r>
          </a:p>
        </p:txBody>
      </p:sp>
    </p:spTree>
    <p:extLst>
      <p:ext uri="{BB962C8B-B14F-4D97-AF65-F5344CB8AC3E}">
        <p14:creationId xmlns:p14="http://schemas.microsoft.com/office/powerpoint/2010/main" val="1402630923"/>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95301" y="6477000"/>
            <a:ext cx="548699" cy="381000"/>
          </a:xfrm>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dirty="0"/>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6035044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232770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14720097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9582064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30916586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Tree>
    <p:extLst>
      <p:ext uri="{BB962C8B-B14F-4D97-AF65-F5344CB8AC3E}">
        <p14:creationId xmlns:p14="http://schemas.microsoft.com/office/powerpoint/2010/main" val="1050863071"/>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05835098"/>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1200"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144501853"/>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118</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676588277"/>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43440133"/>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120</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0" name="Shape 1634"/>
          <p:cNvGrpSpPr/>
          <p:nvPr/>
        </p:nvGrpSpPr>
        <p:grpSpPr>
          <a:xfrm>
            <a:off x="539736" y="2619238"/>
            <a:ext cx="1167391" cy="1188032"/>
            <a:chOff x="2711675" y="2364825"/>
            <a:chExt cx="2695799" cy="2900699"/>
          </a:xfrm>
        </p:grpSpPr>
        <p:sp>
          <p:nvSpPr>
            <p:cNvPr id="5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3" name="TextBox 5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016285157"/>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543891749"/>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155499074"/>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a:endCxn id="44"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133600"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7432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5" name="Shape 1634"/>
          <p:cNvGrpSpPr/>
          <p:nvPr/>
        </p:nvGrpSpPr>
        <p:grpSpPr>
          <a:xfrm>
            <a:off x="539736" y="2619238"/>
            <a:ext cx="1167391" cy="1188032"/>
            <a:chOff x="2711675" y="2364825"/>
            <a:chExt cx="2695799" cy="2900699"/>
          </a:xfrm>
        </p:grpSpPr>
        <p:sp>
          <p:nvSpPr>
            <p:cNvPr id="4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8" name="TextBox 4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347394414"/>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43189" y="3736201"/>
            <a:ext cx="1485811" cy="507831"/>
          </a:xfrm>
          <a:prstGeom prst="rect">
            <a:avLst/>
          </a:prstGeom>
          <a:noFill/>
        </p:spPr>
        <p:txBody>
          <a:bodyPr wrap="square" rtlCol="0">
            <a:spAutoFit/>
          </a:bodyPr>
          <a:lstStyle/>
          <a:p>
            <a:r>
              <a:rPr lang="en-US" sz="1350" dirty="0" smtClean="0"/>
              <a:t>Send update status command</a:t>
            </a:r>
            <a:endParaRPr lang="en-US" sz="1350" dirty="0"/>
          </a:p>
        </p:txBody>
      </p: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2" name="Shape 1634"/>
          <p:cNvGrpSpPr/>
          <p:nvPr/>
        </p:nvGrpSpPr>
        <p:grpSpPr>
          <a:xfrm>
            <a:off x="539736" y="2619238"/>
            <a:ext cx="1167391" cy="1188032"/>
            <a:chOff x="2711675" y="2364825"/>
            <a:chExt cx="2695799" cy="2900699"/>
          </a:xfrm>
        </p:grpSpPr>
        <p:sp>
          <p:nvSpPr>
            <p:cNvPr id="4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4"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5" name="TextBox 44"/>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53554572"/>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938246006"/>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179428851"/>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4046542298"/>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344562376"/>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5846418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130</a:t>
            </a:fld>
            <a:endParaRPr lang="en"/>
          </a:p>
        </p:txBody>
      </p:sp>
    </p:spTree>
    <p:extLst>
      <p:ext uri="{BB962C8B-B14F-4D97-AF65-F5344CB8AC3E}">
        <p14:creationId xmlns:p14="http://schemas.microsoft.com/office/powerpoint/2010/main" val="980756925"/>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131</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107" y="2120346"/>
            <a:ext cx="1657675" cy="3061254"/>
          </a:xfrm>
          <a:prstGeom prst="rect">
            <a:avLst/>
          </a:prstGeom>
        </p:spPr>
      </p:pic>
      <p:grpSp>
        <p:nvGrpSpPr>
          <p:cNvPr id="38" name="Shape 1634"/>
          <p:cNvGrpSpPr/>
          <p:nvPr/>
        </p:nvGrpSpPr>
        <p:grpSpPr>
          <a:xfrm>
            <a:off x="692136" y="2771638"/>
            <a:ext cx="1167391" cy="1188032"/>
            <a:chOff x="2711675" y="2364825"/>
            <a:chExt cx="2695799" cy="2900699"/>
          </a:xfrm>
        </p:grpSpPr>
        <p:sp>
          <p:nvSpPr>
            <p:cNvPr id="3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41" name="TextBox 40"/>
          <p:cNvSpPr txBox="1"/>
          <p:nvPr/>
        </p:nvSpPr>
        <p:spPr>
          <a:xfrm>
            <a:off x="711413" y="41604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385545347"/>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132</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24998"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47" name="Picture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8" name="Shape 1634"/>
          <p:cNvGrpSpPr/>
          <p:nvPr/>
        </p:nvGrpSpPr>
        <p:grpSpPr>
          <a:xfrm>
            <a:off x="539736" y="2619238"/>
            <a:ext cx="1167391" cy="1188032"/>
            <a:chOff x="2711675" y="2364825"/>
            <a:chExt cx="2695799" cy="2900699"/>
          </a:xfrm>
        </p:grpSpPr>
        <p:sp>
          <p:nvSpPr>
            <p:cNvPr id="49"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0"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1" name="TextBox 50"/>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4133137404"/>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45621" y="2300190"/>
            <a:ext cx="1227802" cy="738664"/>
          </a:xfrm>
          <a:prstGeom prst="rect">
            <a:avLst/>
          </a:prstGeom>
          <a:noFill/>
        </p:spPr>
        <p:txBody>
          <a:bodyPr wrap="square" rtlCol="0">
            <a:spAutoFit/>
          </a:bodyPr>
          <a:lstStyle/>
          <a:p>
            <a:r>
              <a:rPr lang="en-US" dirty="0"/>
              <a:t>Send get treatment request</a:t>
            </a:r>
          </a:p>
        </p:txBody>
      </p:sp>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55" name="Shape 1634"/>
          <p:cNvGrpSpPr/>
          <p:nvPr/>
        </p:nvGrpSpPr>
        <p:grpSpPr>
          <a:xfrm>
            <a:off x="539736" y="2619238"/>
            <a:ext cx="1167391" cy="1188032"/>
            <a:chOff x="2711675" y="2364825"/>
            <a:chExt cx="2695799" cy="2900699"/>
          </a:xfrm>
        </p:grpSpPr>
        <p:sp>
          <p:nvSpPr>
            <p:cNvPr id="5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7"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8" name="TextBox 5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874854548"/>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817644190"/>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135</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cxnSp>
        <p:nvCxnSpPr>
          <p:cNvPr id="38" name="Straight Arrow Connector 37"/>
          <p:cNvCxnSpPr>
            <a:cxnSpLocks/>
            <a:endCxn id="48" idx="3"/>
          </p:cNvCxnSpPr>
          <p:nvPr/>
        </p:nvCxnSpPr>
        <p:spPr>
          <a:xfrm flipH="1">
            <a:off x="1937382" y="3478363"/>
            <a:ext cx="1337834" cy="2021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33600"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9" name="Shape 1634"/>
          <p:cNvGrpSpPr/>
          <p:nvPr/>
        </p:nvGrpSpPr>
        <p:grpSpPr>
          <a:xfrm>
            <a:off x="539736" y="2619238"/>
            <a:ext cx="1167391" cy="1188032"/>
            <a:chOff x="2711675" y="2364825"/>
            <a:chExt cx="2695799" cy="2900699"/>
          </a:xfrm>
        </p:grpSpPr>
        <p:sp>
          <p:nvSpPr>
            <p:cNvPr id="5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51"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52" name="TextBox 51"/>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78760455"/>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b="1" dirty="0" err="1" smtClean="0">
                  <a:solidFill>
                    <a:srgbClr val="FF0000"/>
                  </a:solidFill>
                  <a:cs typeface="Arial"/>
                  <a:rtl val="0"/>
                </a:rPr>
                <a:t>fromDate</a:t>
              </a:r>
              <a:endParaRPr lang="en" sz="1800" b="1" kern="0" dirty="0" smtClean="0">
                <a:solidFill>
                  <a:srgbClr val="FF0000"/>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0" name="TextBox 9"/>
          <p:cNvSpPr txBox="1"/>
          <p:nvPr/>
        </p:nvSpPr>
        <p:spPr>
          <a:xfrm>
            <a:off x="3334108" y="2613100"/>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11" name="Right Arrow 10"/>
          <p:cNvSpPr/>
          <p:nvPr/>
        </p:nvSpPr>
        <p:spPr>
          <a:xfrm>
            <a:off x="1769712" y="2704122"/>
            <a:ext cx="1564396" cy="187287"/>
          </a:xfrm>
          <a:prstGeom prst="rightArrow">
            <a:avLst/>
          </a:prstGeom>
          <a:ln w="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682643767"/>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b="1" dirty="0" err="1" smtClean="0">
                  <a:solidFill>
                    <a:srgbClr val="FF0000"/>
                  </a:solidFill>
                  <a:cs typeface="Arial"/>
                </a:rPr>
                <a:t>toDate</a:t>
              </a:r>
              <a:endParaRPr lang="en" sz="1800" b="1" kern="0" dirty="0" smtClean="0">
                <a:solidFill>
                  <a:srgbClr val="FF0000"/>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5" name="TextBox 14"/>
          <p:cNvSpPr txBox="1"/>
          <p:nvPr/>
        </p:nvSpPr>
        <p:spPr>
          <a:xfrm>
            <a:off x="3341482" y="2899726"/>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16" name="Right Arrow 15"/>
          <p:cNvSpPr/>
          <p:nvPr/>
        </p:nvSpPr>
        <p:spPr>
          <a:xfrm>
            <a:off x="1777086" y="29907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316739177"/>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b="1" dirty="0" smtClean="0">
                  <a:solidFill>
                    <a:srgbClr val="FF0000"/>
                  </a:solidFill>
                  <a:cs typeface="Arial"/>
                </a:rPr>
                <a:t>patient</a:t>
              </a:r>
              <a:endParaRPr lang="en" sz="1800" b="1" dirty="0">
                <a:solidFill>
                  <a:srgbClr val="FF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7" name="TextBox 16"/>
          <p:cNvSpPr txBox="1"/>
          <p:nvPr/>
        </p:nvSpPr>
        <p:spPr>
          <a:xfrm>
            <a:off x="3341482" y="3181612"/>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18" name="Right Arrow 17"/>
          <p:cNvSpPr/>
          <p:nvPr/>
        </p:nvSpPr>
        <p:spPr>
          <a:xfrm>
            <a:off x="1777086" y="327263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67520289"/>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b="1" dirty="0" err="1" smtClean="0">
                  <a:solidFill>
                    <a:srgbClr val="FF0000"/>
                  </a:solidFill>
                  <a:cs typeface="Arial"/>
                </a:rPr>
                <a:t>i</a:t>
              </a:r>
              <a:r>
                <a:rPr lang="en" sz="1800" b="1" dirty="0">
                  <a:solidFill>
                    <a:srgbClr val="FF0000"/>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19" name="TextBox 18"/>
          <p:cNvSpPr txBox="1"/>
          <p:nvPr/>
        </p:nvSpPr>
        <p:spPr>
          <a:xfrm>
            <a:off x="3341482" y="3453876"/>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20" name="Right Arrow 19"/>
          <p:cNvSpPr/>
          <p:nvPr/>
        </p:nvSpPr>
        <p:spPr>
          <a:xfrm>
            <a:off x="1777086" y="354490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27764145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b="1" dirty="0" smtClean="0">
                  <a:solidFill>
                    <a:srgbClr val="FF0000"/>
                  </a:solidFill>
                  <a:cs typeface="Arial"/>
                </a:rPr>
                <a:t>adviseFood</a:t>
              </a:r>
              <a:endParaRPr lang="en" sz="1800" b="1" dirty="0">
                <a:solidFill>
                  <a:srgbClr val="FF0000"/>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1" name="TextBox 20"/>
          <p:cNvSpPr txBox="1"/>
          <p:nvPr/>
        </p:nvSpPr>
        <p:spPr>
          <a:xfrm>
            <a:off x="3926681" y="3741807"/>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22" name="Right Arrow 21"/>
          <p:cNvSpPr/>
          <p:nvPr/>
        </p:nvSpPr>
        <p:spPr>
          <a:xfrm>
            <a:off x="2362285" y="3832830"/>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094467347"/>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b="1" dirty="0" smtClean="0">
                  <a:solidFill>
                    <a:srgbClr val="FF0000"/>
                  </a:solidFill>
                  <a:cs typeface="Arial"/>
                </a:rPr>
                <a:t>advisePractice</a:t>
              </a:r>
              <a:endParaRPr lang="en" sz="1800" b="1" dirty="0">
                <a:solidFill>
                  <a:srgbClr val="FF0000"/>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3" name="TextBox 22"/>
          <p:cNvSpPr txBox="1"/>
          <p:nvPr/>
        </p:nvSpPr>
        <p:spPr>
          <a:xfrm>
            <a:off x="3906398" y="3999926"/>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24" name="Right Arrow 23"/>
          <p:cNvSpPr/>
          <p:nvPr/>
        </p:nvSpPr>
        <p:spPr>
          <a:xfrm>
            <a:off x="2342002" y="4090949"/>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039268164"/>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6" name="Shape 688"/>
          <p:cNvGrpSpPr/>
          <p:nvPr/>
        </p:nvGrpSpPr>
        <p:grpSpPr>
          <a:xfrm>
            <a:off x="609600" y="2272239"/>
            <a:ext cx="1905000" cy="2931659"/>
            <a:chOff x="4336150" y="2339323"/>
            <a:chExt cx="2147559" cy="1749976"/>
          </a:xfrm>
          <a:solidFill>
            <a:schemeClr val="bg2"/>
          </a:solidFill>
        </p:grpSpPr>
        <p:sp>
          <p:nvSpPr>
            <p:cNvPr id="8" name="Shape 689"/>
            <p:cNvSpPr/>
            <p:nvPr/>
          </p:nvSpPr>
          <p:spPr>
            <a:xfrm>
              <a:off x="4336150" y="2542792"/>
              <a:ext cx="2147559" cy="15465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t" anchorCtr="0">
              <a:noAutofit/>
            </a:bodyPr>
            <a:lstStyle/>
            <a:p>
              <a:pPr defTabSz="685800"/>
              <a:r>
                <a:rPr lang="en-US" sz="1800" dirty="0" err="1" smtClean="0">
                  <a:solidFill>
                    <a:schemeClr val="tx1"/>
                  </a:solidFill>
                  <a:cs typeface="Arial"/>
                  <a:rtl val="0"/>
                </a:rPr>
                <a:t>fromDate</a:t>
              </a:r>
              <a:endParaRPr lang="en" sz="1800" kern="0" dirty="0" smtClean="0">
                <a:solidFill>
                  <a:schemeClr val="tx1"/>
                </a:solidFill>
                <a:cs typeface="Arial"/>
                <a:sym typeface="Arial"/>
                <a:rtl val="0"/>
              </a:endParaRPr>
            </a:p>
            <a:p>
              <a:pPr defTabSz="685800"/>
              <a:r>
                <a:rPr lang="en-US" sz="1800" dirty="0" err="1" smtClean="0">
                  <a:solidFill>
                    <a:schemeClr val="tx1"/>
                  </a:solidFill>
                  <a:cs typeface="Arial"/>
                </a:rPr>
                <a:t>toDate</a:t>
              </a:r>
              <a:endParaRPr lang="en" sz="1800" kern="0" dirty="0" smtClean="0">
                <a:solidFill>
                  <a:schemeClr val="tx1"/>
                </a:solidFill>
                <a:cs typeface="Arial"/>
                <a:sym typeface="Arial"/>
                <a:rtl val="0"/>
              </a:endParaRPr>
            </a:p>
            <a:p>
              <a:pPr defTabSz="685800"/>
              <a:r>
                <a:rPr lang="en-US" sz="1800" dirty="0" smtClean="0">
                  <a:solidFill>
                    <a:schemeClr val="tx1"/>
                  </a:solidFill>
                  <a:cs typeface="Arial"/>
                </a:rPr>
                <a:t>patient</a:t>
              </a:r>
              <a:endParaRPr lang="en" sz="1800" dirty="0">
                <a:solidFill>
                  <a:srgbClr val="000000"/>
                </a:solidFill>
                <a:cs typeface="Arial"/>
              </a:endParaRPr>
            </a:p>
            <a:p>
              <a:pPr defTabSz="685800"/>
              <a:r>
                <a:rPr lang="en-US" sz="1800" dirty="0" err="1" smtClean="0">
                  <a:solidFill>
                    <a:schemeClr val="tx1"/>
                  </a:solidFill>
                  <a:cs typeface="Arial"/>
                </a:rPr>
                <a:t>i</a:t>
              </a:r>
              <a:r>
                <a:rPr lang="en" sz="1800" dirty="0">
                  <a:solidFill>
                    <a:schemeClr val="tx1"/>
                  </a:solidFill>
                  <a:cs typeface="Arial"/>
                </a:rPr>
                <a:t>llness</a:t>
              </a:r>
            </a:p>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b="1" dirty="0" smtClean="0">
                  <a:solidFill>
                    <a:srgbClr val="FF0000"/>
                  </a:solidFill>
                  <a:cs typeface="Arial"/>
                </a:rPr>
                <a:t>adviseMedicine</a:t>
              </a:r>
            </a:p>
            <a:p>
              <a:pPr defTabSz="685800"/>
              <a:r>
                <a:rPr lang="en" sz="1800" kern="0" dirty="0" smtClean="0">
                  <a:solidFill>
                    <a:schemeClr val="tx1"/>
                  </a:solidFill>
                  <a:cs typeface="Arial"/>
                  <a:sym typeface="Arial"/>
                  <a:rtl val="0"/>
                </a:rPr>
                <a:t>…</a:t>
              </a:r>
            </a:p>
          </p:txBody>
        </p:sp>
        <p:sp>
          <p:nvSpPr>
            <p:cNvPr id="9" name="Shape 690"/>
            <p:cNvSpPr/>
            <p:nvPr/>
          </p:nvSpPr>
          <p:spPr>
            <a:xfrm>
              <a:off x="4336150" y="2339323"/>
              <a:ext cx="2147559" cy="203468"/>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sp>
        <p:nvSpPr>
          <p:cNvPr id="25" name="TextBox 24"/>
          <p:cNvSpPr txBox="1"/>
          <p:nvPr/>
        </p:nvSpPr>
        <p:spPr>
          <a:xfrm>
            <a:off x="3906398" y="4285084"/>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26" name="Right Arrow 25"/>
          <p:cNvSpPr/>
          <p:nvPr/>
        </p:nvSpPr>
        <p:spPr>
          <a:xfrm>
            <a:off x="2342002" y="437610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018447964"/>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77610085"/>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566445459"/>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schemeClr val="tx1"/>
                </a:solidFill>
                <a:latin typeface="Calibri"/>
                <a:ea typeface="+mn-ea"/>
                <a:cs typeface="+mn-cs"/>
              </a:rPr>
              <a:t>7:00</a:t>
            </a:r>
            <a:endParaRPr lang="en-US" sz="1800" kern="1200" dirty="0">
              <a:solidFill>
                <a:schemeClr val="tx1"/>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51892219"/>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963803431"/>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Activities</a:t>
            </a:r>
            <a:endParaRPr lang="en-US" sz="1800" kern="1200" dirty="0">
              <a:solidFill>
                <a:schemeClr val="tx1"/>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867856019"/>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379087361"/>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Food Activities</a:t>
            </a:r>
            <a:endParaRPr lang="en-US" sz="1800" kern="1200" dirty="0">
              <a:solidFill>
                <a:schemeClr val="tx1"/>
              </a:solidFill>
            </a:endParaRPr>
          </a:p>
        </p:txBody>
      </p:sp>
      <p:sp>
        <p:nvSpPr>
          <p:cNvPr id="10" name="Rectangle 9"/>
          <p:cNvSpPr/>
          <p:nvPr/>
        </p:nvSpPr>
        <p:spPr>
          <a:xfrm>
            <a:off x="4296577" y="2438400"/>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Practice Activities</a:t>
            </a:r>
            <a:endParaRPr lang="en-US" sz="1800" kern="1200" dirty="0">
              <a:solidFill>
                <a:schemeClr val="tx1"/>
              </a:solidFill>
            </a:endParaRPr>
          </a:p>
        </p:txBody>
      </p:sp>
      <p:sp>
        <p:nvSpPr>
          <p:cNvPr id="11" name="Rectangle 10"/>
          <p:cNvSpPr/>
          <p:nvPr/>
        </p:nvSpPr>
        <p:spPr>
          <a:xfrm>
            <a:off x="4296576" y="342900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schemeClr val="tx1"/>
                </a:solidFill>
              </a:rPr>
              <a:t>List Medicine Activities</a:t>
            </a:r>
            <a:endParaRPr lang="en-US" sz="1800" kern="1200" dirty="0">
              <a:solidFill>
                <a:schemeClr val="tx1"/>
              </a:solidFill>
            </a:endParaRPr>
          </a:p>
        </p:txBody>
      </p: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16" name="Shape 688"/>
          <p:cNvGrpSpPr/>
          <p:nvPr/>
        </p:nvGrpSpPr>
        <p:grpSpPr>
          <a:xfrm>
            <a:off x="650910" y="1822233"/>
            <a:ext cx="1905000" cy="1606767"/>
            <a:chOff x="4336150" y="2339323"/>
            <a:chExt cx="2147559" cy="959117"/>
          </a:xfrm>
          <a:solidFill>
            <a:schemeClr val="bg2"/>
          </a:solidFill>
        </p:grpSpPr>
        <p:sp>
          <p:nvSpPr>
            <p:cNvPr id="17" name="Shape 689"/>
            <p:cNvSpPr/>
            <p:nvPr/>
          </p:nvSpPr>
          <p:spPr>
            <a:xfrm>
              <a:off x="4336150" y="2542792"/>
              <a:ext cx="2147559" cy="75564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 sz="1800" dirty="0" smtClean="0">
                  <a:solidFill>
                    <a:schemeClr val="tx1"/>
                  </a:solidFill>
                  <a:cs typeface="Arial"/>
                </a:rPr>
                <a:t>adviseFood</a:t>
              </a:r>
              <a:endParaRPr lang="en" sz="1800" dirty="0">
                <a:solidFill>
                  <a:schemeClr val="tx1"/>
                </a:solidFill>
                <a:cs typeface="Arial"/>
              </a:endParaRPr>
            </a:p>
            <a:p>
              <a:pPr defTabSz="685800"/>
              <a:r>
                <a:rPr lang="en" sz="1800" dirty="0" smtClean="0">
                  <a:solidFill>
                    <a:schemeClr val="tx1"/>
                  </a:solidFill>
                  <a:cs typeface="Arial"/>
                </a:rPr>
                <a:t>advisePractice</a:t>
              </a:r>
              <a:endParaRPr lang="en" sz="1800" dirty="0">
                <a:solidFill>
                  <a:schemeClr val="tx1"/>
                </a:solidFill>
                <a:cs typeface="Arial"/>
              </a:endParaRPr>
            </a:p>
            <a:p>
              <a:pPr defTabSz="685800"/>
              <a:r>
                <a:rPr lang="en" sz="1800" dirty="0" smtClean="0">
                  <a:solidFill>
                    <a:schemeClr val="tx1"/>
                  </a:solidFill>
                  <a:cs typeface="Arial"/>
                </a:rPr>
                <a:t>adviseMedicine</a:t>
              </a:r>
            </a:p>
            <a:p>
              <a:pPr defTabSz="685800"/>
              <a:r>
                <a:rPr lang="en" sz="1800" kern="0" dirty="0" smtClean="0">
                  <a:solidFill>
                    <a:schemeClr val="tx1"/>
                  </a:solidFill>
                  <a:cs typeface="Arial"/>
                  <a:sym typeface="Arial"/>
                  <a:rtl val="0"/>
                </a:rPr>
                <a:t>…</a:t>
              </a:r>
            </a:p>
          </p:txBody>
        </p:sp>
        <p:sp>
          <p:nvSpPr>
            <p:cNvPr id="18" name="Shape 690"/>
            <p:cNvSpPr/>
            <p:nvPr/>
          </p:nvSpPr>
          <p:spPr>
            <a:xfrm>
              <a:off x="4336150" y="2339323"/>
              <a:ext cx="2147559" cy="203468"/>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sz="1800" b="1" kern="0" dirty="0" smtClean="0">
                  <a:solidFill>
                    <a:srgbClr val="000000"/>
                  </a:solidFill>
                  <a:cs typeface="Arial"/>
                  <a:sym typeface="Arial"/>
                  <a:rtl val="0"/>
                </a:rPr>
                <a:t>Treatment</a:t>
              </a:r>
              <a:endParaRPr lang="en" sz="1050" b="1" kern="0" dirty="0">
                <a:solidFill>
                  <a:srgbClr val="000000"/>
                </a:solidFill>
                <a:cs typeface="Arial"/>
                <a:sym typeface="Arial"/>
                <a:rtl val="0"/>
              </a:endParaRPr>
            </a:p>
          </p:txBody>
        </p:sp>
      </p:grpSp>
      <p:cxnSp>
        <p:nvCxnSpPr>
          <p:cNvPr id="19" name="Straight Arrow Connector 18"/>
          <p:cNvCxnSpPr>
            <a:endCxn id="6" idx="1"/>
          </p:cNvCxnSpPr>
          <p:nvPr/>
        </p:nvCxnSpPr>
        <p:spPr>
          <a:xfrm flipV="1">
            <a:off x="2446198" y="1845326"/>
            <a:ext cx="1850380" cy="529270"/>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a:endCxn id="10" idx="1"/>
          </p:cNvCxnSpPr>
          <p:nvPr/>
        </p:nvCxnSpPr>
        <p:spPr>
          <a:xfrm>
            <a:off x="2446197" y="2656123"/>
            <a:ext cx="1850380" cy="129309"/>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p:cNvCxnSpPr>
            <a:endCxn id="11" idx="1"/>
          </p:cNvCxnSpPr>
          <p:nvPr/>
        </p:nvCxnSpPr>
        <p:spPr>
          <a:xfrm>
            <a:off x="2446197" y="2965234"/>
            <a:ext cx="1850379" cy="810798"/>
          </a:xfrm>
          <a:prstGeom prst="straightConnector1">
            <a:avLst/>
          </a:prstGeom>
          <a:ln w="63500">
            <a:solidFill>
              <a:schemeClr val="accent6"/>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502393683"/>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106205688"/>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grpSp>
        <p:nvGrpSpPr>
          <p:cNvPr id="29" name="Shape 688"/>
          <p:cNvGrpSpPr/>
          <p:nvPr/>
        </p:nvGrpSpPr>
        <p:grpSpPr>
          <a:xfrm>
            <a:off x="3487016" y="4501818"/>
            <a:ext cx="1882862" cy="1592092"/>
            <a:chOff x="4336150" y="2339323"/>
            <a:chExt cx="1814399" cy="1044951"/>
          </a:xfrm>
          <a:solidFill>
            <a:schemeClr val="bg2"/>
          </a:solidFill>
        </p:grpSpPr>
        <p:sp>
          <p:nvSpPr>
            <p:cNvPr id="30" name="Shape 689"/>
            <p:cNvSpPr/>
            <p:nvPr/>
          </p:nvSpPr>
          <p:spPr>
            <a:xfrm>
              <a:off x="4336150" y="2562760"/>
              <a:ext cx="1814399" cy="821514"/>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800" dirty="0" smtClean="0">
                  <a:solidFill>
                    <a:prstClr val="black"/>
                  </a:solidFill>
                  <a:latin typeface="+mj-lt"/>
                  <a:cs typeface="Arial"/>
                </a:rPr>
                <a:t>name</a:t>
              </a:r>
              <a:endParaRPr lang="en" sz="1800" dirty="0">
                <a:solidFill>
                  <a:prstClr val="black"/>
                </a:solidFill>
                <a:latin typeface="+mj-lt"/>
                <a:cs typeface="Arial"/>
              </a:endParaRPr>
            </a:p>
            <a:p>
              <a:pPr defTabSz="685800"/>
              <a:r>
                <a:rPr lang="en-US" sz="1800" b="1" dirty="0" err="1" smtClean="0">
                  <a:solidFill>
                    <a:srgbClr val="FF0000"/>
                  </a:solidFill>
                  <a:latin typeface="+mj-lt"/>
                  <a:cs typeface="Arial"/>
                </a:rPr>
                <a:t>numberOfTime</a:t>
              </a:r>
              <a:endParaRPr lang="en" sz="1800" b="1" dirty="0">
                <a:solidFill>
                  <a:srgbClr val="FF0000"/>
                </a:solidFill>
                <a:latin typeface="+mj-lt"/>
                <a:cs typeface="Arial"/>
              </a:endParaRPr>
            </a:p>
            <a:p>
              <a:pPr defTabSz="685800"/>
              <a:r>
                <a:rPr lang="en" sz="1800" dirty="0" smtClean="0">
                  <a:solidFill>
                    <a:srgbClr val="000000"/>
                  </a:solidFill>
                  <a:latin typeface="+mj-lt"/>
                  <a:cs typeface="Arial"/>
                </a:rPr>
                <a:t>unitOfFood</a:t>
              </a:r>
            </a:p>
            <a:p>
              <a:pPr defTabSz="685800"/>
              <a:r>
                <a:rPr lang="en" sz="1800" dirty="0" smtClean="0">
                  <a:solidFill>
                    <a:srgbClr val="000000"/>
                  </a:solidFill>
                  <a:latin typeface="+mj-lt"/>
                  <a:cs typeface="Arial"/>
                </a:rPr>
                <a:t>…</a:t>
              </a:r>
              <a:endParaRPr lang="en" sz="1800" dirty="0">
                <a:solidFill>
                  <a:srgbClr val="000000"/>
                </a:solidFill>
                <a:latin typeface="+mj-lt"/>
                <a:cs typeface="Arial"/>
              </a:endParaRPr>
            </a:p>
          </p:txBody>
        </p:sp>
        <p:sp>
          <p:nvSpPr>
            <p:cNvPr id="31" name="Shape 690"/>
            <p:cNvSpPr/>
            <p:nvPr/>
          </p:nvSpPr>
          <p:spPr>
            <a:xfrm>
              <a:off x="4336150" y="2339323"/>
              <a:ext cx="1814399" cy="223437"/>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Food</a:t>
              </a:r>
              <a:endParaRPr lang="en" sz="1050" b="1" dirty="0">
                <a:solidFill>
                  <a:srgbClr val="000000"/>
                </a:solidFill>
                <a:latin typeface="Arial"/>
                <a:cs typeface="Arial"/>
              </a:endParaRPr>
            </a:p>
          </p:txBody>
        </p:sp>
      </p:grpSp>
    </p:spTree>
    <p:extLst>
      <p:ext uri="{BB962C8B-B14F-4D97-AF65-F5344CB8AC3E}">
        <p14:creationId xmlns:p14="http://schemas.microsoft.com/office/powerpoint/2010/main" val="173828483"/>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851307430"/>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13596"/>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154</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10546443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1829887498"/>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430468029"/>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157</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3369478947"/>
      </p:ext>
    </p:extLst>
  </p:cSld>
  <p:clrMapOvr>
    <a:masterClrMapping/>
  </p:clrMapOvr>
  <p:transition spd="slow">
    <p:cut/>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158</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2326327269"/>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159</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3505200" y="5410200"/>
            <a:ext cx="1743075" cy="1266825"/>
          </a:xfrm>
          <a:prstGeom prst="rect">
            <a:avLst/>
          </a:prstGeom>
        </p:spPr>
      </p:pic>
    </p:spTree>
    <p:extLst>
      <p:ext uri="{BB962C8B-B14F-4D97-AF65-F5344CB8AC3E}">
        <p14:creationId xmlns:p14="http://schemas.microsoft.com/office/powerpoint/2010/main" val="1277080820"/>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160</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3505200" y="5442958"/>
            <a:ext cx="1819275" cy="1262642"/>
          </a:xfrm>
          <a:prstGeom prst="rect">
            <a:avLst/>
          </a:prstGeom>
        </p:spPr>
      </p:pic>
    </p:spTree>
    <p:extLst>
      <p:ext uri="{BB962C8B-B14F-4D97-AF65-F5344CB8AC3E}">
        <p14:creationId xmlns:p14="http://schemas.microsoft.com/office/powerpoint/2010/main" val="594222666"/>
      </p:ext>
    </p:extLst>
  </p:cSld>
  <p:clrMapOvr>
    <a:masterClrMapping/>
  </p:clrMapOvr>
  <p:transition spd="slow">
    <p:cut/>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4"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161</a:t>
            </a:fld>
            <a:endParaRPr lang="en" dirty="0"/>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
        <p:nvSpPr>
          <p:cNvPr id="7"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dirty="0"/>
          </a:p>
        </p:txBody>
      </p: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
        <p:nvSpPr>
          <p:cNvPr id="11"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dirty="0"/>
          </a:p>
        </p:txBody>
      </p: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dirty="0"/>
          </a:p>
        </p:txBody>
      </p:sp>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181600" y="2381250"/>
            <a:ext cx="6858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67400" y="1657350"/>
            <a:ext cx="0" cy="7429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303335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3033350" y="61722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3033350" y="3733800"/>
            <a:ext cx="29102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943600" y="3733800"/>
            <a:ext cx="0" cy="2438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6275042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169</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dirty="0"/>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dirty="0"/>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1"/>
          </a:lnRef>
          <a:fillRef idx="0">
            <a:schemeClr val="accent1"/>
          </a:fillRef>
          <a:effectRef idx="2">
            <a:schemeClr val="accent1"/>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dirty="0"/>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0800000">
            <a:off x="-65881" y="5318399"/>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882750105"/>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9"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dirty="0"/>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a:off x="6616283" y="25269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43288" y="246761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
        <p:nvSpPr>
          <p:cNvPr id="45" name="Left Arrow 44"/>
          <p:cNvSpPr/>
          <p:nvPr/>
        </p:nvSpPr>
        <p:spPr>
          <a:xfrm rot="10800000">
            <a:off x="-65881" y="6285490"/>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189</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a:t>
            </a:r>
            <a:r>
              <a:rPr lang="en-US" dirty="0" smtClean="0"/>
              <a:t>practices </a:t>
            </a:r>
            <a:r>
              <a:rPr lang="en-US" dirty="0" smtClean="0"/>
              <a:t>in one week.</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190</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28879405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191</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194</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203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763862"/>
      </p:ext>
    </p:extLst>
  </p:cSld>
  <p:clrMapOvr>
    <a:masterClrMapping/>
  </p:clrMapOvr>
  <p:transition spd="slow">
    <p:cut/>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Tree>
  </p:cSld>
  <p:clrMapOvr>
    <a:masterClrMapping/>
  </p:clrMapOvr>
  <p:transition spd="slow">
    <p:cut/>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Tree>
    <p:extLst>
      <p:ext uri="{BB962C8B-B14F-4D97-AF65-F5344CB8AC3E}">
        <p14:creationId xmlns:p14="http://schemas.microsoft.com/office/powerpoint/2010/main" val="787016205"/>
      </p:ext>
    </p:extLst>
  </p:cSld>
  <p:clrMapOvr>
    <a:masterClrMapping/>
  </p:clrMapOvr>
  <p:transition spd="slow">
    <p:cut/>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Support patient, doctor in medical procedures and treatment.</a:t>
            </a:r>
            <a:endParaRPr lang="en" sz="2400" dirty="0">
              <a:latin typeface="+mn-lt"/>
            </a:endParaRPr>
          </a:p>
        </p:txBody>
      </p:sp>
    </p:spTree>
    <p:extLst>
      <p:ext uri="{BB962C8B-B14F-4D97-AF65-F5344CB8AC3E}">
        <p14:creationId xmlns:p14="http://schemas.microsoft.com/office/powerpoint/2010/main" val="3043126357"/>
      </p:ext>
    </p:extLst>
  </p:cSld>
  <p:clrMapOvr>
    <a:masterClrMapping/>
  </p:clrMapOvr>
  <p:transition spd="slow">
    <p:cut/>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smtClean="0"/>
              <a:t>What we have done</a:t>
            </a:r>
            <a:endParaRPr lang="vi-VN" dirty="0"/>
          </a:p>
        </p:txBody>
      </p:sp>
      <p:sp>
        <p:nvSpPr>
          <p:cNvPr id="3" name="TextBox 2"/>
          <p:cNvSpPr txBox="1"/>
          <p:nvPr/>
        </p:nvSpPr>
        <p:spPr>
          <a:xfrm>
            <a:off x="533401" y="2438400"/>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Make use of technology to reduce human effort on manage </a:t>
            </a:r>
            <a:r>
              <a:rPr lang="en" sz="2400" dirty="0" smtClean="0">
                <a:latin typeface="+mn-lt"/>
              </a:rPr>
              <a:t>medical procedures and treatment.</a:t>
            </a:r>
            <a:endParaRPr lang="en" sz="2400" dirty="0">
              <a:latin typeface="+mn-lt"/>
            </a:endParaRPr>
          </a:p>
        </p:txBody>
      </p:sp>
      <p:sp>
        <p:nvSpPr>
          <p:cNvPr id="8" name="TextBox 7"/>
          <p:cNvSpPr txBox="1"/>
          <p:nvPr/>
        </p:nvSpPr>
        <p:spPr>
          <a:xfrm>
            <a:off x="533400" y="35124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a:latin typeface="+mn-lt"/>
              </a:rPr>
              <a:t>Support patient, doctor in medical procedures and treatment.</a:t>
            </a:r>
          </a:p>
        </p:txBody>
      </p:sp>
      <p:sp>
        <p:nvSpPr>
          <p:cNvPr id="9" name="TextBox 8"/>
          <p:cNvSpPr txBox="1"/>
          <p:nvPr/>
        </p:nvSpPr>
        <p:spPr>
          <a:xfrm>
            <a:off x="533400" y="4579203"/>
            <a:ext cx="8077200" cy="830997"/>
          </a:xfrm>
          <a:prstGeom prst="rect">
            <a:avLst/>
          </a:prstGeom>
          <a:noFill/>
        </p:spPr>
        <p:txBody>
          <a:bodyPr wrap="square" rtlCol="0">
            <a:spAutoFit/>
          </a:bodyPr>
          <a:lstStyle/>
          <a:p>
            <a:pPr lvl="0"/>
            <a:r>
              <a:rPr lang="en" sz="2400" b="1" dirty="0">
                <a:solidFill>
                  <a:srgbClr val="00D900"/>
                </a:solidFill>
                <a:latin typeface="+mn-lt"/>
              </a:rPr>
              <a:t>✓ </a:t>
            </a:r>
            <a:r>
              <a:rPr lang="en" sz="2400" dirty="0" smtClean="0">
                <a:latin typeface="+mn-lt"/>
              </a:rPr>
              <a:t>Design to scale to to read more information from wristband and treatment of diseases related to exercise and nutrients.</a:t>
            </a:r>
            <a:endParaRPr lang="en" sz="2400" dirty="0">
              <a:latin typeface="+mn-lt"/>
            </a:endParaRPr>
          </a:p>
        </p:txBody>
      </p:sp>
    </p:spTree>
    <p:extLst>
      <p:ext uri="{BB962C8B-B14F-4D97-AF65-F5344CB8AC3E}">
        <p14:creationId xmlns:p14="http://schemas.microsoft.com/office/powerpoint/2010/main" val="1363853352"/>
      </p:ext>
    </p:extLst>
  </p:cSld>
  <p:clrMapOvr>
    <a:masterClrMapping/>
  </p:clrMapOvr>
  <p:transition spd="slow">
    <p:cut/>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Tree>
    <p:extLst>
      <p:ext uri="{BB962C8B-B14F-4D97-AF65-F5344CB8AC3E}">
        <p14:creationId xmlns:p14="http://schemas.microsoft.com/office/powerpoint/2010/main" val="1608652800"/>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Outcome</a:t>
            </a:r>
            <a:endParaRPr lang="en" dirty="0"/>
          </a:p>
        </p:txBody>
      </p:sp>
      <p:sp>
        <p:nvSpPr>
          <p:cNvPr id="7" name="Text Placeholder 2"/>
          <p:cNvSpPr>
            <a:spLocks noGrp="1"/>
          </p:cNvSpPr>
          <p:nvPr>
            <p:ph type="body" idx="1"/>
          </p:nvPr>
        </p:nvSpPr>
        <p:spPr>
          <a:xfrm>
            <a:off x="457200" y="1600200"/>
            <a:ext cx="8229600" cy="762000"/>
          </a:xfrm>
        </p:spPr>
        <p:txBody>
          <a:bodyPr/>
          <a:lstStyle/>
          <a:p>
            <a:r>
              <a:rPr lang="en-US" dirty="0"/>
              <a:t>What we have yet to do</a:t>
            </a:r>
            <a:endParaRPr lang="vi-VN" dirty="0"/>
          </a:p>
        </p:txBody>
      </p:sp>
      <p:sp>
        <p:nvSpPr>
          <p:cNvPr id="3" name="TextBox 2"/>
          <p:cNvSpPr txBox="1"/>
          <p:nvPr/>
        </p:nvSpPr>
        <p:spPr>
          <a:xfrm>
            <a:off x="533401" y="2438400"/>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Support treatment for all ages.</a:t>
            </a:r>
            <a:endParaRPr lang="en" sz="2400" dirty="0">
              <a:latin typeface="+mn-lt"/>
            </a:endParaRPr>
          </a:p>
        </p:txBody>
      </p:sp>
      <p:sp>
        <p:nvSpPr>
          <p:cNvPr id="9" name="TextBox 8"/>
          <p:cNvSpPr txBox="1"/>
          <p:nvPr/>
        </p:nvSpPr>
        <p:spPr>
          <a:xfrm>
            <a:off x="533400" y="4579203"/>
            <a:ext cx="8077200" cy="461665"/>
          </a:xfrm>
          <a:prstGeom prst="rect">
            <a:avLst/>
          </a:prstGeom>
          <a:noFill/>
        </p:spPr>
        <p:txBody>
          <a:bodyPr wrap="square" rtlCol="0">
            <a:spAutoFit/>
          </a:bodyPr>
          <a:lstStyle/>
          <a:p>
            <a:pPr lvl="0"/>
            <a:r>
              <a:rPr lang="en" sz="2400" dirty="0">
                <a:solidFill>
                  <a:srgbClr val="CC0000"/>
                </a:solidFill>
              </a:rPr>
              <a:t>✘ </a:t>
            </a:r>
            <a:r>
              <a:rPr lang="en" sz="2400" dirty="0" smtClean="0">
                <a:latin typeface="+mn-lt"/>
              </a:rPr>
              <a:t>Voice processing to support doctor </a:t>
            </a:r>
            <a:r>
              <a:rPr lang="vi-VN" sz="2400" dirty="0" smtClean="0">
                <a:latin typeface="+mn-lt"/>
              </a:rPr>
              <a:t>is limited.</a:t>
            </a:r>
            <a:endParaRPr lang="en" sz="2400" dirty="0">
              <a:latin typeface="+mn-lt"/>
            </a:endParaRPr>
          </a:p>
        </p:txBody>
      </p:sp>
      <p:sp>
        <p:nvSpPr>
          <p:cNvPr id="10" name="TextBox 9"/>
          <p:cNvSpPr txBox="1"/>
          <p:nvPr/>
        </p:nvSpPr>
        <p:spPr>
          <a:xfrm>
            <a:off x="533400" y="3500735"/>
            <a:ext cx="8077200" cy="461665"/>
          </a:xfrm>
          <a:prstGeom prst="rect">
            <a:avLst/>
          </a:prstGeom>
          <a:noFill/>
        </p:spPr>
        <p:txBody>
          <a:bodyPr wrap="square" rtlCol="0">
            <a:spAutoFit/>
          </a:bodyPr>
          <a:lstStyle/>
          <a:p>
            <a:pPr lvl="0"/>
            <a:r>
              <a:rPr lang="en" sz="2400" dirty="0" smtClean="0">
                <a:solidFill>
                  <a:srgbClr val="CC0000"/>
                </a:solidFill>
              </a:rPr>
              <a:t>✘ </a:t>
            </a:r>
            <a:r>
              <a:rPr lang="vi-VN" sz="2400" dirty="0" smtClean="0">
                <a:latin typeface="Calibri" pitchFamily="34" charset="0"/>
                <a:cs typeface="Calibri" pitchFamily="34" charset="0"/>
              </a:rPr>
              <a:t>Read more information from wristband.</a:t>
            </a:r>
            <a:endParaRPr lang="en" sz="2400" dirty="0">
              <a:latin typeface="Calibri" pitchFamily="34" charset="0"/>
              <a:cs typeface="Calibri" pitchFamily="34" charset="0"/>
            </a:endParaRPr>
          </a:p>
        </p:txBody>
      </p:sp>
    </p:spTree>
    <p:extLst>
      <p:ext uri="{BB962C8B-B14F-4D97-AF65-F5344CB8AC3E}">
        <p14:creationId xmlns:p14="http://schemas.microsoft.com/office/powerpoint/2010/main" val="1557368465"/>
      </p:ext>
    </p:extLst>
  </p:cSld>
  <p:clrMapOvr>
    <a:masterClrMapping/>
  </p:clrMapOvr>
  <p:transition spd="slow">
    <p:cut/>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spTree>
    <p:extLst>
      <p:ext uri="{BB962C8B-B14F-4D97-AF65-F5344CB8AC3E}">
        <p14:creationId xmlns:p14="http://schemas.microsoft.com/office/powerpoint/2010/main" val="4017801045"/>
      </p:ext>
    </p:extLst>
  </p:cSld>
  <p:clrMapOvr>
    <a:masterClrMapping/>
  </p:clrMapOvr>
  <p:transition spd="slow">
    <p:cut/>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extLst>
      <p:ext uri="{BB962C8B-B14F-4D97-AF65-F5344CB8AC3E}">
        <p14:creationId xmlns:p14="http://schemas.microsoft.com/office/powerpoint/2010/main" val="2216335878"/>
      </p:ext>
    </p:extLst>
  </p:cSld>
  <p:clrMapOvr>
    <a:masterClrMapping/>
  </p:clrMapOvr>
  <p:transition spd="slow">
    <p:cut/>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215</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216</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217</a:t>
            </a:fld>
            <a:endParaRPr lang="en"/>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endParaRPr lang="en-US" dirty="0" smtClean="0"/>
          </a:p>
          <a:p>
            <a:pPr lvl="1"/>
            <a:r>
              <a:rPr lang="en-US" dirty="0" smtClean="0"/>
              <a:t>Medical procedures is simple</a:t>
            </a:r>
          </a:p>
          <a:p>
            <a:pPr lvl="1"/>
            <a:r>
              <a:rPr lang="en-US" dirty="0" smtClean="0"/>
              <a:t>Doctor easy to custom prescription</a:t>
            </a:r>
          </a:p>
        </p:txBody>
      </p:sp>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sp>
        <p:nvSpPr>
          <p:cNvPr id="6" name="Text Placeholder 2"/>
          <p:cNvSpPr>
            <a:spLocks noGrp="1"/>
          </p:cNvSpPr>
          <p:nvPr>
            <p:ph type="body" idx="1"/>
          </p:nvPr>
        </p:nvSpPr>
        <p:spPr>
          <a:xfrm>
            <a:off x="457200" y="1600200"/>
            <a:ext cx="8229600" cy="4967700"/>
          </a:xfrm>
        </p:spPr>
        <p:txBody>
          <a:bodyPr/>
          <a:lstStyle/>
          <a:p>
            <a:r>
              <a:rPr lang="en-US" dirty="0" smtClean="0"/>
              <a:t>Advantages</a:t>
            </a:r>
            <a:endParaRPr lang="en-US" dirty="0" smtClean="0"/>
          </a:p>
          <a:p>
            <a:pPr lvl="1"/>
            <a:r>
              <a:rPr lang="en-US" dirty="0" smtClean="0"/>
              <a:t>Medical procedures is simple</a:t>
            </a:r>
          </a:p>
          <a:p>
            <a:pPr lvl="1"/>
            <a:r>
              <a:rPr lang="en-US" dirty="0" smtClean="0"/>
              <a:t>Doctor easy to custom prescription</a:t>
            </a:r>
          </a:p>
          <a:p>
            <a:r>
              <a:rPr lang="en-US" dirty="0" smtClean="0"/>
              <a:t>Disadvantages</a:t>
            </a:r>
            <a:endParaRPr lang="en-US" dirty="0" smtClean="0"/>
          </a:p>
          <a:p>
            <a:pPr lvl="1"/>
            <a:r>
              <a:rPr lang="en-US" dirty="0" smtClean="0"/>
              <a:t>No manage medical record.</a:t>
            </a:r>
            <a:endParaRPr lang="en-US" dirty="0"/>
          </a:p>
          <a:p>
            <a:pPr lvl="1"/>
            <a:r>
              <a:rPr lang="en-US" dirty="0"/>
              <a:t>Does not support input put data and suggest </a:t>
            </a:r>
            <a:r>
              <a:rPr lang="en-US" dirty="0" smtClean="0"/>
              <a:t>doctor</a:t>
            </a:r>
            <a:r>
              <a:rPr lang="en-US" dirty="0"/>
              <a:t>.</a:t>
            </a:r>
            <a:endParaRPr lang="en-US" dirty="0" smtClean="0"/>
          </a:p>
          <a:p>
            <a:pPr lvl="1"/>
            <a:r>
              <a:rPr lang="en-US" dirty="0" smtClean="0"/>
              <a:t>Does not support patient in treating.</a:t>
            </a:r>
          </a:p>
          <a:p>
            <a:pPr lvl="1"/>
            <a:r>
              <a:rPr lang="en-US" dirty="0" smtClean="0"/>
              <a:t>Does not tracking patient’s practice data.</a:t>
            </a:r>
            <a:endParaRPr lang="vi-VN" dirty="0"/>
          </a:p>
        </p:txBody>
      </p:sp>
    </p:spTree>
    <p:extLst>
      <p:ext uri="{BB962C8B-B14F-4D97-AF65-F5344CB8AC3E}">
        <p14:creationId xmlns:p14="http://schemas.microsoft.com/office/powerpoint/2010/main" val="1387832733"/>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295400" y="2540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a:bodyPr>
          <a:lstStyle/>
          <a:p>
            <a:r>
              <a:rPr lang="en-US" dirty="0" smtClean="0"/>
              <a:t>Suggest regimen to doctor</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2134862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a:xfrm>
            <a:off x="1447800" y="1"/>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9122017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45353" y="3316078"/>
            <a:ext cx="793143" cy="369428"/>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t>1..*</a:t>
            </a:r>
            <a:endParaRPr lang="en" sz="2400" b="1" dirty="0"/>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a:t>
            </a:r>
            <a:r>
              <a:rPr lang="en-US" dirty="0" err="1" smtClean="0">
                <a:solidFill>
                  <a:schemeClr val="tx1"/>
                </a:solidFill>
              </a:rPr>
              <a:t>examming</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40799"/>
      </p:ext>
    </p:extLst>
  </p:cSld>
  <p:clrMapOvr>
    <a:masterClrMapping/>
  </p:clrMapOvr>
  <p:transition spd="slow">
    <p:cu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buClr>
                <a:schemeClr val="dk1"/>
              </a:buClr>
              <a:buSzPct val="30555"/>
            </a:pPr>
            <a:r>
              <a:rPr lang="en-US" b="1" kern="0" dirty="0">
                <a:solidFill>
                  <a:srgbClr val="00B050"/>
                </a:solidFill>
                <a:cs typeface="Arial"/>
              </a:rPr>
              <a:t>Demonstration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43631"/>
      </p:ext>
    </p:extLst>
  </p:cSld>
  <p:clrMapOvr>
    <a:masterClrMapping/>
  </p:clrMapOvr>
  <p:transition spd="slow">
    <p:cut/>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87</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228600" y="1272569"/>
            <a:ext cx="8783831" cy="4705103"/>
          </a:xfrm>
          <a:prstGeom prst="rect">
            <a:avLst/>
          </a:prstGeom>
        </p:spPr>
      </p:pic>
      <p:grpSp>
        <p:nvGrpSpPr>
          <p:cNvPr id="7" name="Shape 309"/>
          <p:cNvGrpSpPr/>
          <p:nvPr/>
        </p:nvGrpSpPr>
        <p:grpSpPr>
          <a:xfrm>
            <a:off x="7008992" y="1272402"/>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Tree>
    <p:extLst>
      <p:ext uri="{BB962C8B-B14F-4D97-AF65-F5344CB8AC3E}">
        <p14:creationId xmlns:p14="http://schemas.microsoft.com/office/powerpoint/2010/main" val="14320409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stretch>
            <a:fillRect/>
          </a:stretch>
        </p:blipFill>
        <p:spPr>
          <a:xfrm>
            <a:off x="-122590" y="1229973"/>
            <a:ext cx="9876190" cy="4961905"/>
          </a:xfrm>
          <a:prstGeom prst="rect">
            <a:avLst/>
          </a:prstGeom>
        </p:spPr>
      </p:pic>
    </p:spTree>
    <p:extLst>
      <p:ext uri="{BB962C8B-B14F-4D97-AF65-F5344CB8AC3E}">
        <p14:creationId xmlns:p14="http://schemas.microsoft.com/office/powerpoint/2010/main" val="384189966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5" name="Picture 4"/>
          <p:cNvPicPr>
            <a:picLocks noChangeAspect="1"/>
          </p:cNvPicPr>
          <p:nvPr/>
        </p:nvPicPr>
        <p:blipFill>
          <a:blip r:embed="rId4"/>
          <a:stretch>
            <a:fillRect/>
          </a:stretch>
        </p:blipFill>
        <p:spPr>
          <a:xfrm>
            <a:off x="-104191" y="1219200"/>
            <a:ext cx="9352381" cy="5066667"/>
          </a:xfrm>
          <a:prstGeom prst="rect">
            <a:avLst/>
          </a:prstGeom>
        </p:spPr>
      </p:pic>
    </p:spTree>
    <p:extLst>
      <p:ext uri="{BB962C8B-B14F-4D97-AF65-F5344CB8AC3E}">
        <p14:creationId xmlns:p14="http://schemas.microsoft.com/office/powerpoint/2010/main" val="24119957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8011" y="5997396"/>
            <a:ext cx="719573" cy="645499"/>
          </a:xfrm>
          <a:prstGeom prst="rect">
            <a:avLst/>
          </a:prstGeom>
        </p:spPr>
      </p:pic>
      <p:sp>
        <p:nvSpPr>
          <p:cNvPr id="29" name="TextBox 28"/>
          <p:cNvSpPr txBox="1"/>
          <p:nvPr/>
        </p:nvSpPr>
        <p:spPr>
          <a:xfrm>
            <a:off x="3429000" y="6096669"/>
            <a:ext cx="3985386" cy="584775"/>
          </a:xfrm>
          <a:prstGeom prst="rect">
            <a:avLst/>
          </a:prstGeom>
          <a:noFill/>
        </p:spPr>
        <p:txBody>
          <a:bodyPr wrap="none" rtlCol="0">
            <a:spAutoFit/>
          </a:bodyPr>
          <a:lstStyle/>
          <a:p>
            <a:r>
              <a:rPr lang="en-US" sz="3200" b="1" dirty="0" smtClean="0"/>
              <a:t>Not found message</a:t>
            </a:r>
            <a:endParaRPr lang="en-US" sz="3200" b="1" dirty="0"/>
          </a:p>
        </p:txBody>
      </p:sp>
      <p:pic>
        <p:nvPicPr>
          <p:cNvPr id="2" name="Picture 1"/>
          <p:cNvPicPr>
            <a:picLocks noChangeAspect="1"/>
          </p:cNvPicPr>
          <p:nvPr/>
        </p:nvPicPr>
        <p:blipFill>
          <a:blip r:embed="rId5"/>
          <a:stretch>
            <a:fillRect/>
          </a:stretch>
        </p:blipFill>
        <p:spPr>
          <a:xfrm>
            <a:off x="-76200" y="976619"/>
            <a:ext cx="9209524" cy="4904762"/>
          </a:xfrm>
          <a:prstGeom prst="rect">
            <a:avLst/>
          </a:prstGeom>
        </p:spPr>
      </p:pic>
    </p:spTree>
    <p:extLst>
      <p:ext uri="{BB962C8B-B14F-4D97-AF65-F5344CB8AC3E}">
        <p14:creationId xmlns:p14="http://schemas.microsoft.com/office/powerpoint/2010/main" val="7223491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3" name="Picture 2"/>
          <p:cNvPicPr>
            <a:picLocks noChangeAspect="1"/>
          </p:cNvPicPr>
          <p:nvPr/>
        </p:nvPicPr>
        <p:blipFill>
          <a:blip r:embed="rId4"/>
          <a:stretch>
            <a:fillRect/>
          </a:stretch>
        </p:blipFill>
        <p:spPr>
          <a:xfrm>
            <a:off x="-23238" y="971857"/>
            <a:ext cx="9190476" cy="4914286"/>
          </a:xfrm>
          <a:prstGeom prst="rect">
            <a:avLst/>
          </a:prstGeom>
        </p:spPr>
      </p:pic>
    </p:spTree>
    <p:extLst>
      <p:ext uri="{BB962C8B-B14F-4D97-AF65-F5344CB8AC3E}">
        <p14:creationId xmlns:p14="http://schemas.microsoft.com/office/powerpoint/2010/main" val="266907403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770584" cy="584775"/>
          </a:xfrm>
          <a:prstGeom prst="rect">
            <a:avLst/>
          </a:prstGeom>
          <a:noFill/>
        </p:spPr>
        <p:txBody>
          <a:bodyPr wrap="none" rtlCol="0">
            <a:spAutoFit/>
          </a:bodyPr>
          <a:lstStyle/>
          <a:p>
            <a:r>
              <a:rPr lang="en-US" sz="3200" b="1" dirty="0" smtClean="0"/>
              <a:t>Treating days = 30</a:t>
            </a:r>
            <a:endParaRPr lang="en-US" sz="3200" b="1" dirty="0"/>
          </a:p>
        </p:txBody>
      </p:sp>
      <p:graphicFrame>
        <p:nvGraphicFramePr>
          <p:cNvPr id="6" name="Table 5"/>
          <p:cNvGraphicFramePr>
            <a:graphicFrameLocks noGrp="1"/>
          </p:cNvGraphicFramePr>
          <p:nvPr>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26685162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stretch>
            <a:fillRect/>
          </a:stretch>
        </p:blipFill>
        <p:spPr>
          <a:xfrm>
            <a:off x="-4191" y="1143000"/>
            <a:ext cx="9152381" cy="5057143"/>
          </a:xfrm>
          <a:prstGeom prst="rect">
            <a:avLst/>
          </a:prstGeom>
        </p:spPr>
      </p:pic>
    </p:spTree>
    <p:extLst>
      <p:ext uri="{BB962C8B-B14F-4D97-AF65-F5344CB8AC3E}">
        <p14:creationId xmlns:p14="http://schemas.microsoft.com/office/powerpoint/2010/main" val="32312304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21922</TotalTime>
  <Words>12369</Words>
  <Application>Microsoft Office PowerPoint</Application>
  <PresentationFormat>On-screen Show (4:3)</PresentationFormat>
  <Paragraphs>1755</Paragraphs>
  <Slides>217</Slides>
  <Notes>206</Notes>
  <HiddenSlides>0</HiddenSlides>
  <MMClips>0</MMClips>
  <ScaleCrop>false</ScaleCrop>
  <HeadingPairs>
    <vt:vector size="4" baseType="variant">
      <vt:variant>
        <vt:lpstr>Theme</vt:lpstr>
      </vt:variant>
      <vt:variant>
        <vt:i4>1</vt:i4>
      </vt:variant>
      <vt:variant>
        <vt:lpstr>Slide Titles</vt:lpstr>
      </vt:variant>
      <vt:variant>
        <vt:i4>217</vt:i4>
      </vt:variant>
    </vt:vector>
  </HeadingPairs>
  <TitlesOfParts>
    <vt:vector size="218" baseType="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Conclude</vt:lpstr>
      <vt:lpstr>Wristband</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Demonstration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685</cp:revision>
  <dcterms:modified xsi:type="dcterms:W3CDTF">2015-12-21T18:13:16Z</dcterms:modified>
</cp:coreProperties>
</file>